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5143500" type="screen16x9"/>
  <p:notesSz cx="6858000" cy="9144000"/>
  <p:embeddedFontLst>
    <p:embeddedFont>
      <p:font typeface="Arapey" panose="02000000000000000000" pitchFamily="2" charset="77"/>
      <p:regular r:id="rId52"/>
      <p:italic r:id="rId53"/>
    </p:embeddedFont>
    <p:embeddedFont>
      <p:font typeface="Barlow" pitchFamily="2" charset="77"/>
      <p:regular r:id="rId54"/>
      <p:bold r:id="rId55"/>
      <p:italic r:id="rId56"/>
      <p:boldItalic r:id="rId57"/>
    </p:embeddedFont>
    <p:embeddedFont>
      <p:font typeface="Barlow Semi Condensed" panose="020F0502020204030204" pitchFamily="34" charset="0"/>
      <p:regular r:id="rId58"/>
      <p:bold r:id="rId59"/>
      <p:italic r:id="rId60"/>
      <p:boldItalic r:id="rId61"/>
    </p:embeddedFont>
    <p:embeddedFont>
      <p:font typeface="Barlow Semi Condensed Medium" panose="020F0502020204030204" pitchFamily="34" charset="0"/>
      <p:regular r:id="rId62"/>
      <p:bold r:id="rId63"/>
      <p:italic r:id="rId64"/>
      <p:boldItalic r:id="rId65"/>
    </p:embeddedFont>
    <p:embeddedFont>
      <p:font typeface="Barlow Semi Condensed SemiBold" panose="020F0502020204030204" pitchFamily="34" charset="0"/>
      <p:regular r:id="rId66"/>
      <p:bold r:id="rId67"/>
      <p:italic r:id="rId68"/>
      <p:boldItalic r:id="rId69"/>
    </p:embeddedFont>
    <p:embeddedFont>
      <p:font typeface="Barlow SemiBold" panose="020F0502020204030204" pitchFamily="34" charset="0"/>
      <p:regular r:id="rId70"/>
      <p:bold r:id="rId71"/>
      <p:italic r:id="rId72"/>
      <p:boldItalic r:id="rId73"/>
    </p:embeddedFont>
    <p:embeddedFont>
      <p:font typeface="Caveat" pitchFamily="2" charset="0"/>
      <p:regular r:id="rId74"/>
      <p:bold r:id="rId75"/>
    </p:embeddedFont>
    <p:embeddedFont>
      <p:font typeface="DM Sans" pitchFamily="2" charset="77"/>
      <p:regular r:id="rId76"/>
      <p:bold r:id="rId77"/>
      <p:italic r:id="rId78"/>
      <p:boldItalic r:id="rId79"/>
    </p:embeddedFont>
    <p:embeddedFont>
      <p:font typeface="Krona One" panose="02010605030500060004" pitchFamily="2" charset="77"/>
      <p:regular r:id="rId80"/>
    </p:embeddedFont>
    <p:embeddedFont>
      <p:font typeface="Lora" pitchFamily="2" charset="77"/>
      <p:regular r:id="rId81"/>
      <p:bold r:id="rId82"/>
      <p:italic r:id="rId83"/>
      <p:boldItalic r:id="rId84"/>
    </p:embeddedFont>
    <p:embeddedFont>
      <p:font typeface="Macondo" panose="02000000000000000000" pitchFamily="2" charset="0"/>
      <p:regular r:id="rId85"/>
    </p:embeddedFont>
    <p:embeddedFont>
      <p:font typeface="Open Sans Light" panose="020B0306030504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E0B8E9-B3F9-405F-A7E1-B3D677BC0184}">
  <a:tblStyle styleId="{7BE0B8E9-B3F9-405F-A7E1-B3D677BC0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0074F3-4288-488D-A850-DBBBCC557F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font" Target="fonts/font3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font" Target="fonts/font3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5.fntdata"/><Relationship Id="rId77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c274cd93e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c274cd93e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e7a53962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e7a53962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c2630e79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c2630e79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c274cd93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c274cd93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Forex-python é um pacote Python que fornece acesso a dados de taxas de câmbio e conversão de moedas.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MST: claros (1-3), médios (4-7) e escuros (8-10)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c274cd93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c274cd93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0e426cd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0e426cdd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c274cd93e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c274cd93e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2b2c51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c2b2c51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c2630e79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c2630e79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c2b2c515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c2b2c515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e7a53962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e7a53962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c274cd93e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c274cd93e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c2b2c515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c2b2c515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c274cd93e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c274cd93e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c2b2c515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c2b2c515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c2b2c515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c2b2c515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c2b2c515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c2b2c515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c2b2c515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c2b2c515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c2b2c515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c2b2c515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c274cd93e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c274cd93e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c274cd93e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c274cd93e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7d1297fb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7d1297fb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c274cd93e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c274cd93e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c274cd93e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c274cd93e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c274cd93e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c274cd93e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c274cd93e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c274cd93e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128b056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128b056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c2b2c51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c2b2c515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c2630e79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c2630e79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c304986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c304986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c2b2c515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c2b2c515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c2630e79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c2630e792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c2630e7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c2630e7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c2b2c515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c2b2c515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c274cd93e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c274cd93e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c2b2c515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c2b2c515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128b05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128b05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c2b2c515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c2b2c515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7d1297f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e7d1297fb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c274cd93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c274cd93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c274cd93e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ec274cd93e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c274cd93e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ec274cd93e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e7a53962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e7a53962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e7a5396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e7a5396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Qual a realidade que faz o Zuri ser necessário?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O que é o Zuri? Qual o conceito de negócio?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BR">
                <a:solidFill>
                  <a:schemeClr val="dk1"/>
                </a:solidFill>
              </a:rPr>
              <a:t>O que de fato será implementado no projeto? Explicitar para quê os modelos serão usados.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Explicitar que o Projeto do semestre é focado em </a:t>
            </a:r>
            <a:r>
              <a:rPr lang="pt-BR" i="1">
                <a:solidFill>
                  <a:schemeClr val="dk1"/>
                </a:solidFill>
              </a:rPr>
              <a:t>Redes sociais e Marketing</a:t>
            </a:r>
            <a:r>
              <a:rPr lang="pt-BR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2b2c5154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2b2c5154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c274cd93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c274cd93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274cd93e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274cd93e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c274cd93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c274cd93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vongroup.vteximg.com.br/arquivos/AVON_BLACK_PAPER2.pdf?v=6374139298493000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744925" y="345500"/>
            <a:ext cx="4882500" cy="4449000"/>
          </a:xfrm>
          <a:prstGeom prst="rect">
            <a:avLst/>
          </a:prstGeom>
          <a:noFill/>
          <a:ln w="19050" cap="flat" cmpd="sng">
            <a:solidFill>
              <a:srgbClr val="562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122425" y="1285700"/>
            <a:ext cx="4326000" cy="2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0" b="1">
                <a:solidFill>
                  <a:srgbClr val="3C1E0F"/>
                </a:solidFill>
                <a:latin typeface="Caveat"/>
                <a:ea typeface="Caveat"/>
                <a:cs typeface="Caveat"/>
                <a:sym typeface="Caveat"/>
              </a:rPr>
              <a:t>zuri</a:t>
            </a:r>
            <a:endParaRPr sz="13000" b="1">
              <a:solidFill>
                <a:srgbClr val="3C1E0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50604" r="16096"/>
          <a:stretch/>
        </p:blipFill>
        <p:spPr>
          <a:xfrm>
            <a:off x="0" y="0"/>
            <a:ext cx="256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452825" y="554150"/>
            <a:ext cx="2942700" cy="4031700"/>
          </a:xfrm>
          <a:prstGeom prst="rect">
            <a:avLst/>
          </a:prstGeom>
          <a:noFill/>
          <a:ln w="19050" cap="flat" cmpd="sng">
            <a:solidFill>
              <a:srgbClr val="562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2F0F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l="465" r="455"/>
          <a:stretch/>
        </p:blipFill>
        <p:spPr>
          <a:xfrm>
            <a:off x="1719612" y="749845"/>
            <a:ext cx="2409127" cy="364381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484250" y="3105149"/>
            <a:ext cx="377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8A6E4E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Autoestima e Beleza Negra</a:t>
            </a:r>
            <a:endParaRPr sz="1300">
              <a:solidFill>
                <a:srgbClr val="8A6E4E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A6E4E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484250" y="1653674"/>
            <a:ext cx="3779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8A6E4E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PROJETO FINAL</a:t>
            </a:r>
            <a:endParaRPr sz="1300">
              <a:solidFill>
                <a:srgbClr val="8A6E4E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A6E4E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A6E4E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/>
        </p:nvSpPr>
        <p:spPr>
          <a:xfrm>
            <a:off x="713225" y="539496"/>
            <a:ext cx="7717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Nosso Objetivo</a:t>
            </a:r>
            <a:endParaRPr sz="32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657950" y="1305550"/>
            <a:ext cx="3567600" cy="3252900"/>
          </a:xfrm>
          <a:prstGeom prst="rect">
            <a:avLst/>
          </a:prstGeom>
          <a:noFill/>
          <a:ln w="9525" cap="flat" cmpd="sng">
            <a:solidFill>
              <a:srgbClr val="8A6E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t="29230" b="40293"/>
          <a:stretch/>
        </p:blipFill>
        <p:spPr>
          <a:xfrm>
            <a:off x="918452" y="2882907"/>
            <a:ext cx="3665333" cy="167559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4841700" y="1808325"/>
            <a:ext cx="3200100" cy="2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Destacar que as pessoas negras e pardas já possuem uma beleza inata e única;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Elevar ainda mais a autoestima que já possuem;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Valorizar a beleza natural e incentivar a aceitação de sua própria essência. 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882950" y="1560225"/>
            <a:ext cx="31176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Objetivos da Zuri</a:t>
            </a:r>
            <a:endParaRPr sz="1800" b="1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t="19231" r="6103" b="32628"/>
          <a:stretch/>
        </p:blipFill>
        <p:spPr>
          <a:xfrm>
            <a:off x="918450" y="1305550"/>
            <a:ext cx="2013270" cy="15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5">
            <a:alphaModFix/>
          </a:blip>
          <a:srcRect l="11820" r="11820"/>
          <a:stretch/>
        </p:blipFill>
        <p:spPr>
          <a:xfrm>
            <a:off x="2968787" y="1305550"/>
            <a:ext cx="788113" cy="15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6">
            <a:alphaModFix/>
          </a:blip>
          <a:srcRect l="11808" r="11808"/>
          <a:stretch/>
        </p:blipFill>
        <p:spPr>
          <a:xfrm>
            <a:off x="3793968" y="1305550"/>
            <a:ext cx="788320" cy="15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/>
        </p:nvSpPr>
        <p:spPr>
          <a:xfrm>
            <a:off x="4862863" y="3490350"/>
            <a:ext cx="35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Extração e Tratamento dos dados</a:t>
            </a:r>
            <a:endParaRPr sz="43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7461163" y="2503027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02</a:t>
            </a:r>
            <a:endParaRPr sz="6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732400" y="2271900"/>
            <a:ext cx="5097300" cy="26529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t="10806" b="50458"/>
          <a:stretch/>
        </p:blipFill>
        <p:spPr>
          <a:xfrm>
            <a:off x="0" y="0"/>
            <a:ext cx="5269500" cy="30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122575" y="1185900"/>
            <a:ext cx="8576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Substitui um paradigma antigo de classificação de tons de pele baseado na escala de Fitzpatrick, dermatologista estadunidense;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Ela previa seis tons de pele, mas, como foi idealizada para explicar a resposta de grupos de pele frente a exposição à luz UV, acaba privilegiando tons mais claros;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escala Monk Skin Tone (MST) foi feita por Ellis Monk em parceria com o Google Research, exatamente para dar conta da necessidade social de se classificar tons de pele.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-125" y="430500"/>
            <a:ext cx="91440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Monk Skin Tone</a:t>
            </a:r>
            <a:endParaRPr sz="3200" b="1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19950" y="3163800"/>
            <a:ext cx="7904100" cy="1426500"/>
          </a:xfrm>
          <a:prstGeom prst="rect">
            <a:avLst/>
          </a:prstGeom>
          <a:noFill/>
          <a:ln w="9525" cap="flat" cmpd="sng">
            <a:solidFill>
              <a:srgbClr val="8A6E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l="1906" t="16738" r="1800" b="11669"/>
          <a:stretch/>
        </p:blipFill>
        <p:spPr>
          <a:xfrm>
            <a:off x="169512" y="3905575"/>
            <a:ext cx="8804977" cy="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5"/>
          <p:cNvCxnSpPr/>
          <p:nvPr/>
        </p:nvCxnSpPr>
        <p:spPr>
          <a:xfrm>
            <a:off x="5792150" y="-127337"/>
            <a:ext cx="31500" cy="41724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5"/>
          <p:cNvSpPr/>
          <p:nvPr/>
        </p:nvSpPr>
        <p:spPr>
          <a:xfrm>
            <a:off x="5462000" y="3567575"/>
            <a:ext cx="691800" cy="691800"/>
          </a:xfrm>
          <a:prstGeom prst="ellipse">
            <a:avLst/>
          </a:prstGeom>
          <a:solidFill>
            <a:srgbClr val="3A312A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25"/>
          <p:cNvCxnSpPr>
            <a:stCxn id="206" idx="2"/>
          </p:cNvCxnSpPr>
          <p:nvPr/>
        </p:nvCxnSpPr>
        <p:spPr>
          <a:xfrm>
            <a:off x="2145150" y="1418575"/>
            <a:ext cx="0" cy="38607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7" name="Google Shape;207;p25" descr="grátis Corte Mulher Andrógina Aplicando Base De Pele Em Quarto Escuro Foto profissional"/>
          <p:cNvPicPr preferRelativeResize="0"/>
          <p:nvPr/>
        </p:nvPicPr>
        <p:blipFill rotWithShape="1">
          <a:blip r:embed="rId3">
            <a:alphaModFix/>
          </a:blip>
          <a:srcRect l="30497" r="16231"/>
          <a:stretch/>
        </p:blipFill>
        <p:spPr>
          <a:xfrm>
            <a:off x="-152525" y="-229562"/>
            <a:ext cx="2054925" cy="57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1799250" y="2220713"/>
            <a:ext cx="691800" cy="691800"/>
          </a:xfrm>
          <a:prstGeom prst="ellipse">
            <a:avLst/>
          </a:prstGeom>
          <a:solidFill>
            <a:srgbClr val="A07E56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1799250" y="749425"/>
            <a:ext cx="691800" cy="691800"/>
          </a:xfrm>
          <a:prstGeom prst="ellipse">
            <a:avLst/>
          </a:prstGeom>
          <a:solidFill>
            <a:srgbClr val="D7BD96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1799250" y="772075"/>
            <a:ext cx="69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🔎</a:t>
            </a:r>
            <a:endParaRPr sz="3000"/>
          </a:p>
        </p:txBody>
      </p:sp>
      <p:sp>
        <p:nvSpPr>
          <p:cNvPr id="210" name="Google Shape;210;p25"/>
          <p:cNvSpPr txBox="1"/>
          <p:nvPr/>
        </p:nvSpPr>
        <p:spPr>
          <a:xfrm>
            <a:off x="2608375" y="502675"/>
            <a:ext cx="22731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Seleção manual de principais marcas de maquiagem nacionais e internacionais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2608375" y="1978350"/>
            <a:ext cx="22731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Extração do nome da linha, preço e tom de base através de Selenium e Beautiful Soup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1799250" y="3692025"/>
            <a:ext cx="691800" cy="691800"/>
          </a:xfrm>
          <a:prstGeom prst="ellipse">
            <a:avLst/>
          </a:prstGeom>
          <a:solidFill>
            <a:srgbClr val="825C43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5446250" y="749425"/>
            <a:ext cx="691800" cy="691800"/>
          </a:xfrm>
          <a:prstGeom prst="ellipse">
            <a:avLst/>
          </a:prstGeom>
          <a:solidFill>
            <a:srgbClr val="604134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5446250" y="2215575"/>
            <a:ext cx="691800" cy="691800"/>
          </a:xfrm>
          <a:prstGeom prst="ellipse">
            <a:avLst/>
          </a:prstGeom>
          <a:solidFill>
            <a:srgbClr val="3D1E06"/>
          </a:solidFill>
          <a:ln w="9525" cap="flat" cmpd="sng">
            <a:solidFill>
              <a:srgbClr val="F6ED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200125" y="3319425"/>
            <a:ext cx="22731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Conversão e preenchimento de todos os preços para reais, dólares e euro com </a:t>
            </a:r>
            <a:r>
              <a:rPr lang="pt-BR" sz="1600" i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forex-python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491050" y="3692025"/>
            <a:ext cx="227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Conversão de cores de código HEX para RGB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6255375" y="2088150"/>
            <a:ext cx="227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Classificação dos tons como claros, médios ou escuros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799250" y="2238225"/>
            <a:ext cx="69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⛏️</a:t>
            </a:r>
            <a:endParaRPr sz="3000"/>
          </a:p>
        </p:txBody>
      </p:sp>
      <p:sp>
        <p:nvSpPr>
          <p:cNvPr id="219" name="Google Shape;219;p25"/>
          <p:cNvSpPr txBox="1"/>
          <p:nvPr/>
        </p:nvSpPr>
        <p:spPr>
          <a:xfrm>
            <a:off x="1799250" y="3714675"/>
            <a:ext cx="69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🌈</a:t>
            </a:r>
            <a:endParaRPr sz="3000"/>
          </a:p>
        </p:txBody>
      </p:sp>
      <p:sp>
        <p:nvSpPr>
          <p:cNvPr id="220" name="Google Shape;220;p25"/>
          <p:cNvSpPr txBox="1"/>
          <p:nvPr/>
        </p:nvSpPr>
        <p:spPr>
          <a:xfrm>
            <a:off x="6255375" y="757525"/>
            <a:ext cx="227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Utilização do classificador MST para agrupar as bases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5462000" y="3590225"/>
            <a:ext cx="69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💵</a:t>
            </a:r>
            <a:endParaRPr sz="3000"/>
          </a:p>
        </p:txBody>
      </p:sp>
      <p:sp>
        <p:nvSpPr>
          <p:cNvPr id="222" name="Google Shape;222;p25"/>
          <p:cNvSpPr txBox="1"/>
          <p:nvPr/>
        </p:nvSpPr>
        <p:spPr>
          <a:xfrm>
            <a:off x="5446250" y="2238225"/>
            <a:ext cx="69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💡</a:t>
            </a:r>
            <a:endParaRPr sz="3000"/>
          </a:p>
        </p:txBody>
      </p:sp>
      <p:sp>
        <p:nvSpPr>
          <p:cNvPr id="223" name="Google Shape;223;p25"/>
          <p:cNvSpPr txBox="1"/>
          <p:nvPr/>
        </p:nvSpPr>
        <p:spPr>
          <a:xfrm>
            <a:off x="5500925" y="764425"/>
            <a:ext cx="45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💄</a:t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303900" y="-212800"/>
            <a:ext cx="8536200" cy="20898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6" descr="grátis Foto profissional grátis de abstrair, areia, arte Foto profissional"/>
          <p:cNvPicPr preferRelativeResize="0"/>
          <p:nvPr/>
        </p:nvPicPr>
        <p:blipFill rotWithShape="1">
          <a:blip r:embed="rId3">
            <a:alphaModFix/>
          </a:blip>
          <a:srcRect l="26007" t="40126" r="9901" b="19242"/>
          <a:stretch/>
        </p:blipFill>
        <p:spPr>
          <a:xfrm>
            <a:off x="6259825" y="788163"/>
            <a:ext cx="2197500" cy="20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" name="Google Shape;230;p26" descr="grátis Pincel De Maquiagem Rosa E Prata Foto profissional"/>
          <p:cNvPicPr preferRelativeResize="0"/>
          <p:nvPr/>
        </p:nvPicPr>
        <p:blipFill rotWithShape="1">
          <a:blip r:embed="rId4">
            <a:alphaModFix/>
          </a:blip>
          <a:srcRect l="20179" t="15072" r="28263" b="10897"/>
          <a:stretch/>
        </p:blipFill>
        <p:spPr>
          <a:xfrm>
            <a:off x="686675" y="788163"/>
            <a:ext cx="2197500" cy="20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1" name="Google Shape;231;p26" descr="grátis Foto profissional grátis de andrógino, aparência, aplique Foto profissional"/>
          <p:cNvPicPr preferRelativeResize="0"/>
          <p:nvPr/>
        </p:nvPicPr>
        <p:blipFill rotWithShape="1">
          <a:blip r:embed="rId5">
            <a:alphaModFix/>
          </a:blip>
          <a:srcRect l="30889" t="29684" r="5024" b="29684"/>
          <a:stretch/>
        </p:blipFill>
        <p:spPr>
          <a:xfrm>
            <a:off x="3473250" y="788163"/>
            <a:ext cx="2197500" cy="20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976925" y="2918338"/>
            <a:ext cx="1617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83</a:t>
            </a:r>
            <a:r>
              <a:rPr lang="pt-BR" sz="40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sz="31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marcas</a:t>
            </a:r>
            <a:endParaRPr sz="31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763500" y="2918338"/>
            <a:ext cx="1617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143</a:t>
            </a:r>
            <a:r>
              <a:rPr lang="pt-BR" sz="40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sz="31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linhas</a:t>
            </a:r>
            <a:endParaRPr sz="31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550075" y="2918338"/>
            <a:ext cx="1617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2930</a:t>
            </a:r>
            <a:r>
              <a:rPr lang="pt-BR" sz="40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sz="31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tons</a:t>
            </a:r>
            <a:endParaRPr sz="21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/>
        </p:nvSpPr>
        <p:spPr>
          <a:xfrm>
            <a:off x="5019275" y="1978500"/>
            <a:ext cx="411360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Análise Exploratória</a:t>
            </a:r>
            <a:endParaRPr sz="5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5139454" y="1282627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03</a:t>
            </a:r>
            <a:endParaRPr sz="6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5444251" y="3403050"/>
            <a:ext cx="23661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l="2462" r="2462"/>
          <a:stretch/>
        </p:blipFill>
        <p:spPr>
          <a:xfrm>
            <a:off x="11" y="-281275"/>
            <a:ext cx="4943061" cy="69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t="22399" b="33165"/>
          <a:stretch/>
        </p:blipFill>
        <p:spPr>
          <a:xfrm>
            <a:off x="-239825" y="-49825"/>
            <a:ext cx="9516125" cy="634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Cruelty-free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Cruelty-free</a:t>
            </a:r>
            <a:endParaRPr sz="3000" b="1"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00" y="1272800"/>
            <a:ext cx="3662750" cy="366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29"/>
          <p:cNvGraphicFramePr/>
          <p:nvPr/>
        </p:nvGraphicFramePr>
        <p:xfrm>
          <a:off x="4520725" y="207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{7BE0B8E9-B3F9-405F-A7E1-B3D677BC0184}</a:tableStyleId>
              </a:tblPr>
              <a:tblGrid>
                <a:gridCol w="210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chemeClr val="lt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Cruelty-Free</a:t>
                      </a:r>
                      <a:endParaRPr sz="1600" b="1">
                        <a:solidFill>
                          <a:schemeClr val="lt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chemeClr val="lt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Quantidade</a:t>
                      </a:r>
                      <a:endParaRPr sz="1600" b="1">
                        <a:solidFill>
                          <a:schemeClr val="lt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1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Sim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74% (1892)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Não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26% (1038)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" name="Google Shape;256;p29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l="179" r="189"/>
          <a:stretch/>
        </p:blipFill>
        <p:spPr>
          <a:xfrm>
            <a:off x="-239825" y="-49825"/>
            <a:ext cx="9516124" cy="634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Tons</a:t>
            </a:r>
            <a:endParaRPr sz="2200" b="1" i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22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Tons</a:t>
            </a:r>
            <a:endParaRPr sz="322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5" y="1268300"/>
            <a:ext cx="4819025" cy="32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750" y="706150"/>
            <a:ext cx="3905576" cy="390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AC3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802825" y="421246"/>
            <a:ext cx="7717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Integ</a:t>
            </a:r>
            <a:r>
              <a:rPr lang="pt-BR" sz="3500">
                <a:solidFill>
                  <a:srgbClr val="AC3900"/>
                </a:solidFill>
                <a:latin typeface="Arapey"/>
                <a:ea typeface="Arapey"/>
                <a:cs typeface="Arapey"/>
                <a:sym typeface="Arapey"/>
              </a:rPr>
              <a:t>rantes</a:t>
            </a:r>
            <a:endParaRPr sz="3500" i="1">
              <a:solidFill>
                <a:srgbClr val="AC3900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972800" y="1220100"/>
            <a:ext cx="3382500" cy="1485300"/>
            <a:chOff x="514475" y="971975"/>
            <a:chExt cx="3382500" cy="1485300"/>
          </a:xfrm>
        </p:grpSpPr>
        <p:grpSp>
          <p:nvGrpSpPr>
            <p:cNvPr id="68" name="Google Shape;68;p14"/>
            <p:cNvGrpSpPr/>
            <p:nvPr/>
          </p:nvGrpSpPr>
          <p:grpSpPr>
            <a:xfrm>
              <a:off x="2063375" y="1254850"/>
              <a:ext cx="1833600" cy="843325"/>
              <a:chOff x="2343700" y="1474538"/>
              <a:chExt cx="1833600" cy="843325"/>
            </a:xfrm>
          </p:grpSpPr>
          <p:sp>
            <p:nvSpPr>
              <p:cNvPr id="69" name="Google Shape;69;p14"/>
              <p:cNvSpPr txBox="1"/>
              <p:nvPr/>
            </p:nvSpPr>
            <p:spPr>
              <a:xfrm>
                <a:off x="2343700" y="1474538"/>
                <a:ext cx="16368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200" dirty="0">
                    <a:solidFill>
                      <a:schemeClr val="lt1"/>
                    </a:solidFill>
                    <a:latin typeface="Arapey"/>
                    <a:ea typeface="Arapey"/>
                    <a:cs typeface="Arapey"/>
                    <a:sym typeface="Arapey"/>
                  </a:rPr>
                  <a:t>Hellen Rosa</a:t>
                </a:r>
                <a:endParaRPr sz="2200" i="1" dirty="0">
                  <a:solidFill>
                    <a:schemeClr val="lt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70" name="Google Shape;70;p14"/>
              <p:cNvSpPr txBox="1"/>
              <p:nvPr/>
            </p:nvSpPr>
            <p:spPr>
              <a:xfrm>
                <a:off x="2343700" y="1890363"/>
                <a:ext cx="1833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dirty="0">
                    <a:solidFill>
                      <a:schemeClr val="lt1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    @</a:t>
                </a:r>
                <a:r>
                  <a:rPr lang="pt-BR" dirty="0" err="1">
                    <a:solidFill>
                      <a:schemeClr val="lt1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hellenrosaa</a:t>
                </a:r>
                <a:endParaRPr dirty="0">
                  <a:solidFill>
                    <a:schemeClr val="lt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p:grpSp>
        <p:pic>
          <p:nvPicPr>
            <p:cNvPr id="71" name="Google Shape;7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475" y="971975"/>
              <a:ext cx="1485300" cy="148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4"/>
          <p:cNvGrpSpPr/>
          <p:nvPr/>
        </p:nvGrpSpPr>
        <p:grpSpPr>
          <a:xfrm>
            <a:off x="4816700" y="2953238"/>
            <a:ext cx="3748550" cy="1486800"/>
            <a:chOff x="4744125" y="2592013"/>
            <a:chExt cx="3748550" cy="1486800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6317075" y="2826250"/>
              <a:ext cx="21756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solidFill>
                    <a:srgbClr val="AC3900"/>
                  </a:solidFill>
                  <a:latin typeface="Arapey"/>
                  <a:ea typeface="Arapey"/>
                  <a:cs typeface="Arapey"/>
                  <a:sym typeface="Arapey"/>
                </a:rPr>
                <a:t>Vinícius Ferreira</a:t>
              </a:r>
              <a:endParaRPr sz="2200" i="1">
                <a:solidFill>
                  <a:srgbClr val="AC3900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6317075" y="3320675"/>
              <a:ext cx="18306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AC3900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     @</a:t>
              </a:r>
              <a:r>
                <a:rPr lang="pt-BR" dirty="0" err="1">
                  <a:solidFill>
                    <a:srgbClr val="AC3900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vinifm</a:t>
              </a:r>
              <a:endParaRPr dirty="0">
                <a:solidFill>
                  <a:srgbClr val="AC3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pic>
          <p:nvPicPr>
            <p:cNvPr id="75" name="Google Shape;7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4125" y="2592013"/>
              <a:ext cx="1486800" cy="148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14"/>
          <p:cNvGrpSpPr/>
          <p:nvPr/>
        </p:nvGrpSpPr>
        <p:grpSpPr>
          <a:xfrm>
            <a:off x="972800" y="2953250"/>
            <a:ext cx="3843900" cy="1486800"/>
            <a:chOff x="546950" y="2543825"/>
            <a:chExt cx="3843900" cy="1486800"/>
          </a:xfrm>
        </p:grpSpPr>
        <p:grpSp>
          <p:nvGrpSpPr>
            <p:cNvPr id="77" name="Google Shape;77;p14"/>
            <p:cNvGrpSpPr/>
            <p:nvPr/>
          </p:nvGrpSpPr>
          <p:grpSpPr>
            <a:xfrm>
              <a:off x="2095850" y="2813200"/>
              <a:ext cx="2295000" cy="871863"/>
              <a:chOff x="7406700" y="1372313"/>
              <a:chExt cx="2295000" cy="871863"/>
            </a:xfrm>
          </p:grpSpPr>
          <p:sp>
            <p:nvSpPr>
              <p:cNvPr id="78" name="Google Shape;78;p14"/>
              <p:cNvSpPr txBox="1"/>
              <p:nvPr/>
            </p:nvSpPr>
            <p:spPr>
              <a:xfrm>
                <a:off x="7406700" y="1372313"/>
                <a:ext cx="22950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200">
                    <a:solidFill>
                      <a:schemeClr val="lt1"/>
                    </a:solidFill>
                    <a:latin typeface="Arapey"/>
                    <a:ea typeface="Arapey"/>
                    <a:cs typeface="Arapey"/>
                    <a:sym typeface="Arapey"/>
                  </a:rPr>
                  <a:t>Laura Murayama</a:t>
                </a:r>
                <a:endParaRPr sz="2200" i="1">
                  <a:solidFill>
                    <a:schemeClr val="lt1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79" name="Google Shape;79;p14"/>
              <p:cNvSpPr txBox="1"/>
              <p:nvPr/>
            </p:nvSpPr>
            <p:spPr>
              <a:xfrm>
                <a:off x="7406700" y="1816675"/>
                <a:ext cx="1833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dirty="0">
                    <a:solidFill>
                      <a:schemeClr val="lt1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    @</a:t>
                </a:r>
                <a:r>
                  <a:rPr lang="pt-BR" dirty="0" err="1">
                    <a:solidFill>
                      <a:schemeClr val="lt1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lauramurayama</a:t>
                </a:r>
                <a:endParaRPr dirty="0">
                  <a:solidFill>
                    <a:schemeClr val="lt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p:grp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6950" y="2543825"/>
              <a:ext cx="1486800" cy="148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4"/>
          <p:cNvGrpSpPr/>
          <p:nvPr/>
        </p:nvGrpSpPr>
        <p:grpSpPr>
          <a:xfrm>
            <a:off x="4816700" y="1213550"/>
            <a:ext cx="3748550" cy="1486800"/>
            <a:chOff x="4744125" y="1004900"/>
            <a:chExt cx="3748550" cy="1486800"/>
          </a:xfrm>
        </p:grpSpPr>
        <p:grpSp>
          <p:nvGrpSpPr>
            <p:cNvPr id="82" name="Google Shape;82;p14"/>
            <p:cNvGrpSpPr/>
            <p:nvPr/>
          </p:nvGrpSpPr>
          <p:grpSpPr>
            <a:xfrm>
              <a:off x="6305299" y="1246525"/>
              <a:ext cx="2187376" cy="921913"/>
              <a:chOff x="6111019" y="1398300"/>
              <a:chExt cx="2187376" cy="921913"/>
            </a:xfrm>
          </p:grpSpPr>
          <p:sp>
            <p:nvSpPr>
              <p:cNvPr id="83" name="Google Shape;83;p14"/>
              <p:cNvSpPr txBox="1"/>
              <p:nvPr/>
            </p:nvSpPr>
            <p:spPr>
              <a:xfrm>
                <a:off x="6111019" y="1398300"/>
                <a:ext cx="2187376" cy="60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200" dirty="0">
                    <a:solidFill>
                      <a:srgbClr val="AC3900"/>
                    </a:solidFill>
                    <a:latin typeface="Arapey"/>
                    <a:ea typeface="Arapey"/>
                    <a:cs typeface="Arapey"/>
                    <a:sym typeface="Arapey"/>
                  </a:rPr>
                  <a:t>João Victor Porto</a:t>
                </a:r>
                <a:endParaRPr sz="2200" i="1" dirty="0">
                  <a:solidFill>
                    <a:srgbClr val="AC3900"/>
                  </a:solidFill>
                  <a:latin typeface="Arapey"/>
                  <a:ea typeface="Arapey"/>
                  <a:cs typeface="Arapey"/>
                  <a:sym typeface="Arapey"/>
                </a:endParaRPr>
              </a:p>
            </p:txBody>
          </p:sp>
          <p:sp>
            <p:nvSpPr>
              <p:cNvPr id="84" name="Google Shape;84;p14"/>
              <p:cNvSpPr txBox="1"/>
              <p:nvPr/>
            </p:nvSpPr>
            <p:spPr>
              <a:xfrm>
                <a:off x="6111020" y="1892713"/>
                <a:ext cx="1830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dirty="0">
                    <a:solidFill>
                      <a:srgbClr val="AC390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     @</a:t>
                </a:r>
                <a:r>
                  <a:rPr lang="pt-BR" dirty="0" err="1">
                    <a:solidFill>
                      <a:srgbClr val="AC390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jv</a:t>
                </a:r>
                <a:r>
                  <a:rPr lang="pt-BR" dirty="0">
                    <a:solidFill>
                      <a:srgbClr val="AC3900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-porto</a:t>
                </a:r>
                <a:endParaRPr dirty="0">
                  <a:solidFill>
                    <a:srgbClr val="AC3900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endParaRPr>
              </a:p>
            </p:txBody>
          </p:sp>
        </p:grpSp>
        <p:pic>
          <p:nvPicPr>
            <p:cNvPr id="85" name="Google Shape;85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4125" y="1004900"/>
              <a:ext cx="1486800" cy="148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Github icon PNG and SVG Vector Free Download">
            <a:extLst>
              <a:ext uri="{FF2B5EF4-FFF2-40B4-BE49-F238E27FC236}">
                <a16:creationId xmlns:a16="http://schemas.microsoft.com/office/drawing/2014/main" id="{DE7D1165-8C9D-DDE6-4EFB-AEAE7173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509" y="2051241"/>
            <a:ext cx="197475" cy="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ithub icon PNG and SVG Vector Free Download">
            <a:extLst>
              <a:ext uri="{FF2B5EF4-FFF2-40B4-BE49-F238E27FC236}">
                <a16:creationId xmlns:a16="http://schemas.microsoft.com/office/drawing/2014/main" id="{5C18A112-1B00-ACE5-B4B3-B4437E93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094" y="3796912"/>
            <a:ext cx="197475" cy="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 icon PNG and SVG Vector Free Download">
            <a:extLst>
              <a:ext uri="{FF2B5EF4-FFF2-40B4-BE49-F238E27FC236}">
                <a16:creationId xmlns:a16="http://schemas.microsoft.com/office/drawing/2014/main" id="{FF8EB0DF-56A6-52FA-1894-A920E065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53" y="2076013"/>
            <a:ext cx="197475" cy="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 icon PNG and SVG Vector Free Download">
            <a:extLst>
              <a:ext uri="{FF2B5EF4-FFF2-40B4-BE49-F238E27FC236}">
                <a16:creationId xmlns:a16="http://schemas.microsoft.com/office/drawing/2014/main" id="{36920610-9281-14A5-DF5B-61FBF461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00" y="3818819"/>
            <a:ext cx="197475" cy="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t="16675" b="16675"/>
          <a:stretch/>
        </p:blipFill>
        <p:spPr>
          <a:xfrm>
            <a:off x="-239825" y="-49825"/>
            <a:ext cx="9516124" cy="634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Preço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311700" y="23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Preço</a:t>
            </a:r>
            <a:endParaRPr sz="3000" b="1">
              <a:solidFill>
                <a:srgbClr val="3C1E0F"/>
              </a:solidFill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477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t="3349" b="3349"/>
          <a:stretch/>
        </p:blipFill>
        <p:spPr>
          <a:xfrm>
            <a:off x="0" y="-76200"/>
            <a:ext cx="914399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MST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MST</a:t>
            </a:r>
            <a:endParaRPr sz="3000" b="1"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0" y="1387525"/>
            <a:ext cx="4923649" cy="328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9" name="Google Shape;299;p35"/>
          <p:cNvGraphicFramePr/>
          <p:nvPr/>
        </p:nvGraphicFramePr>
        <p:xfrm>
          <a:off x="5212150" y="138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{6D0074F3-4288-488D-A850-DBBBCC557F98}</a:tableStyleId>
              </a:tblPr>
              <a:tblGrid>
                <a:gridCol w="18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MST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Quantidade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1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1080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4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26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5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1258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10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555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0" name="Google Shape;300;p35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6200"/>
            <a:ext cx="914399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Nível de tom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1025"/>
            <a:ext cx="3899850" cy="3899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" name="Google Shape;313;p37"/>
          <p:cNvGraphicFramePr/>
          <p:nvPr/>
        </p:nvGraphicFramePr>
        <p:xfrm>
          <a:off x="4686300" y="1777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{7BE0B8E9-B3F9-405F-A7E1-B3D677BC0184}</a:tableStyleId>
              </a:tblPr>
              <a:tblGrid>
                <a:gridCol w="210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chemeClr val="lt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Nível</a:t>
                      </a:r>
                      <a:endParaRPr sz="1600" b="1">
                        <a:solidFill>
                          <a:schemeClr val="lt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chemeClr val="lt1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Quantidade</a:t>
                      </a:r>
                      <a:endParaRPr sz="1600" b="1">
                        <a:solidFill>
                          <a:schemeClr val="lt1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1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Claro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37% (1090)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07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Médio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44% (1285)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Escuro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19% (555)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4" name="Google Shape;31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Nível de tom</a:t>
            </a:r>
            <a:endParaRPr sz="3000" b="1"/>
          </a:p>
        </p:txBody>
      </p:sp>
      <p:sp>
        <p:nvSpPr>
          <p:cNvPr id="315" name="Google Shape;315;p37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Nível de tom</a:t>
            </a:r>
            <a:endParaRPr sz="3000" b="1"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75" y="3028475"/>
            <a:ext cx="6616801" cy="1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75" y="1175950"/>
            <a:ext cx="6350397" cy="15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25" y="1301225"/>
            <a:ext cx="4956876" cy="30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Nível de tom</a:t>
            </a:r>
            <a:endParaRPr sz="3000" b="1"/>
          </a:p>
        </p:txBody>
      </p:sp>
      <p:sp>
        <p:nvSpPr>
          <p:cNvPr id="332" name="Google Shape;332;p39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6200"/>
            <a:ext cx="9143997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Marcas mais vendidas no Brasil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/>
          <p:nvPr/>
        </p:nvSpPr>
        <p:spPr>
          <a:xfrm>
            <a:off x="659250" y="802338"/>
            <a:ext cx="7825500" cy="35388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919788" y="276300"/>
            <a:ext cx="3061160" cy="45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/>
          <p:nvPr/>
        </p:nvSpPr>
        <p:spPr>
          <a:xfrm>
            <a:off x="4081475" y="931650"/>
            <a:ext cx="4284300" cy="3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3C1E0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De acordo com dados de mercado, algumas das marcas de maquiagem mais populares e vendidas no Brasil são:</a:t>
            </a:r>
            <a:endParaRPr>
              <a:solidFill>
                <a:srgbClr val="3C1E0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Avon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Natura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 Boticário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Vult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Ruby Rose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Maybelline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MAC Cosmetics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Quem Disse, Berenice?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Dailus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400"/>
              <a:buFont typeface="Barlow Semi Condensed Medium"/>
              <a:buChar char="●"/>
            </a:pPr>
            <a:r>
              <a:rPr lang="pt-BR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L’Oréal Paris</a:t>
            </a:r>
            <a:endParaRPr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13225" y="387096"/>
            <a:ext cx="7717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b="1">
                <a:solidFill>
                  <a:srgbClr val="562F0F"/>
                </a:solidFill>
                <a:latin typeface="Arapey"/>
                <a:ea typeface="Arapey"/>
                <a:cs typeface="Arapey"/>
                <a:sym typeface="Arapey"/>
              </a:rPr>
              <a:t>Processo</a:t>
            </a:r>
            <a:endParaRPr sz="3400" b="1" i="1">
              <a:solidFill>
                <a:srgbClr val="562F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1299462" y="1247039"/>
            <a:ext cx="1769200" cy="2976800"/>
            <a:chOff x="875450" y="1256464"/>
            <a:chExt cx="1769200" cy="2976800"/>
          </a:xfrm>
        </p:grpSpPr>
        <p:sp>
          <p:nvSpPr>
            <p:cNvPr id="92" name="Google Shape;92;p15"/>
            <p:cNvSpPr/>
            <p:nvPr/>
          </p:nvSpPr>
          <p:spPr>
            <a:xfrm>
              <a:off x="893850" y="3537564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 rotWithShape="1">
            <a:blip r:embed="rId3">
              <a:alphaModFix/>
            </a:blip>
            <a:srcRect t="5284" b="5293"/>
            <a:stretch/>
          </p:blipFill>
          <p:spPr>
            <a:xfrm>
              <a:off x="889265" y="1256464"/>
              <a:ext cx="1755171" cy="2301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 txBox="1"/>
            <p:nvPr/>
          </p:nvSpPr>
          <p:spPr>
            <a:xfrm>
              <a:off x="891750" y="3926992"/>
              <a:ext cx="17502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Entendimento de negócio</a:t>
              </a:r>
              <a:endParaRPr sz="1200" i="1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75450" y="1276400"/>
              <a:ext cx="1755600" cy="23007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889050" y="3625240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01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3699062" y="1246989"/>
            <a:ext cx="1773363" cy="2976900"/>
            <a:chOff x="3694134" y="1256464"/>
            <a:chExt cx="1773363" cy="2976900"/>
          </a:xfrm>
        </p:grpSpPr>
        <p:sp>
          <p:nvSpPr>
            <p:cNvPr id="98" name="Google Shape;98;p15"/>
            <p:cNvSpPr/>
            <p:nvPr/>
          </p:nvSpPr>
          <p:spPr>
            <a:xfrm>
              <a:off x="3700491" y="3537664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" name="Google Shape;99;p15"/>
            <p:cNvPicPr preferRelativeResize="0"/>
            <p:nvPr/>
          </p:nvPicPr>
          <p:blipFill rotWithShape="1">
            <a:blip r:embed="rId4">
              <a:alphaModFix/>
            </a:blip>
            <a:srcRect t="6300" b="6309"/>
            <a:stretch/>
          </p:blipFill>
          <p:spPr>
            <a:xfrm>
              <a:off x="3695905" y="1256464"/>
              <a:ext cx="1755172" cy="2300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5"/>
            <p:cNvSpPr txBox="1"/>
            <p:nvPr/>
          </p:nvSpPr>
          <p:spPr>
            <a:xfrm>
              <a:off x="3698398" y="3927000"/>
              <a:ext cx="1769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Extração e Tratamento dos dados</a:t>
              </a:r>
              <a:endParaRPr sz="1200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694134" y="1256475"/>
              <a:ext cx="1755600" cy="23013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3695691" y="3625240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02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6086617" y="1258263"/>
            <a:ext cx="1757922" cy="2954364"/>
            <a:chOff x="4701930" y="1249188"/>
            <a:chExt cx="1757922" cy="2954364"/>
          </a:xfrm>
        </p:grpSpPr>
        <p:sp>
          <p:nvSpPr>
            <p:cNvPr id="104" name="Google Shape;104;p15"/>
            <p:cNvSpPr/>
            <p:nvPr/>
          </p:nvSpPr>
          <p:spPr>
            <a:xfrm>
              <a:off x="4709051" y="3507851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Google Shape;105;p15"/>
            <p:cNvPicPr preferRelativeResize="0"/>
            <p:nvPr/>
          </p:nvPicPr>
          <p:blipFill rotWithShape="1">
            <a:blip r:embed="rId5">
              <a:alphaModFix/>
            </a:blip>
            <a:srcRect l="2198" r="2198"/>
            <a:stretch/>
          </p:blipFill>
          <p:spPr>
            <a:xfrm>
              <a:off x="4711330" y="1268788"/>
              <a:ext cx="1745999" cy="228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5"/>
            <p:cNvSpPr txBox="1"/>
            <p:nvPr/>
          </p:nvSpPr>
          <p:spPr>
            <a:xfrm>
              <a:off x="4706951" y="3897180"/>
              <a:ext cx="17502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Análise Exploratória</a:t>
              </a:r>
              <a:endParaRPr sz="1200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704251" y="3595428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03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701930" y="1249188"/>
              <a:ext cx="1755600" cy="23007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Marcas mais vendidas no Brasil</a:t>
            </a:r>
            <a:endParaRPr sz="3000" b="1"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75" y="1093925"/>
            <a:ext cx="6250444" cy="37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6666425" y="1093925"/>
            <a:ext cx="23991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Cruelty-free: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Natura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 Boticário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Vult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Disse, Berenice?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Dailus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L’Oréal Paris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Não são cruelty-free: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Maybelline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100"/>
              <a:buFont typeface="Barlow Semi Condensed"/>
              <a:buChar char="●"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MAC Cosmetics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l="6224" r="6233"/>
          <a:stretch/>
        </p:blipFill>
        <p:spPr>
          <a:xfrm>
            <a:off x="6142800" y="625"/>
            <a:ext cx="3001200" cy="51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426450" y="1317575"/>
            <a:ext cx="52791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População Negra x Classe Social</a:t>
            </a:r>
            <a:endParaRPr sz="3000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501217" y="2175925"/>
            <a:ext cx="52791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Segundo o IBGE, em 2021, a taxa de pobreza entre pessoas brancas era de 18,6%. Entre pretas o percentual disparou para 34,5, enquanto para pardas foi a 38,4%.</a:t>
            </a:r>
            <a:endParaRPr sz="17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Tendo o público-alvo pessoas negras e pardas analisamos os preços das marcas mais afundo. </a:t>
            </a:r>
            <a:endParaRPr sz="17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Marcas mais vendidas no Brasil</a:t>
            </a:r>
            <a:endParaRPr sz="3000" b="1"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688" y="1114425"/>
            <a:ext cx="6182624" cy="37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5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Preço das marcas com mais tons médios e escuros</a:t>
            </a:r>
            <a:endParaRPr sz="3000" b="1"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88" y="962050"/>
            <a:ext cx="6394014" cy="386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>
            <a:off x="251850" y="2497675"/>
            <a:ext cx="6201900" cy="23565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2124925" y="3327600"/>
            <a:ext cx="39951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Recomendador</a:t>
            </a:r>
            <a:endParaRPr sz="5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965378" y="3509191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04</a:t>
            </a:r>
            <a:endParaRPr sz="5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t="16690" b="32717"/>
          <a:stretch/>
        </p:blipFill>
        <p:spPr>
          <a:xfrm>
            <a:off x="1" y="0"/>
            <a:ext cx="9143997" cy="30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/>
        </p:nvSpPr>
        <p:spPr>
          <a:xfrm>
            <a:off x="447550" y="539500"/>
            <a:ext cx="7983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MST-E</a:t>
            </a:r>
            <a:endParaRPr sz="3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349350" y="1498050"/>
            <a:ext cx="3895200" cy="21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Utilização do dataset MST-E do Google para treinamento de classificador de MST;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Utilizadas 1486 imagens entre 19 pessoas;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 b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Variáveis: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pose, lighting e mask.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aphicFrame>
        <p:nvGraphicFramePr>
          <p:cNvPr id="393" name="Google Shape;393;p47"/>
          <p:cNvGraphicFramePr/>
          <p:nvPr/>
        </p:nvGraphicFramePr>
        <p:xfrm>
          <a:off x="4517450" y="46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{6D0074F3-4288-488D-A850-DBBBCC557F98}</a:tableStyleId>
              </a:tblPr>
              <a:tblGrid>
                <a:gridCol w="143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MST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Quantidade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Pessoas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180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219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90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4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186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5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178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6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165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76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143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141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10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111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/>
        </p:nvSpPr>
        <p:spPr>
          <a:xfrm>
            <a:off x="437475" y="617450"/>
            <a:ext cx="4452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Modelos</a:t>
            </a:r>
            <a:endParaRPr sz="2600" b="1">
              <a:solidFill>
                <a:srgbClr val="000000"/>
              </a:solidFill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437475" y="1311450"/>
            <a:ext cx="46197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Biblioteca </a:t>
            </a:r>
            <a:r>
              <a:rPr lang="pt-BR" sz="1600" i="1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skin-tone-classifier</a:t>
            </a: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: 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reconhece a face e retorna uma predição de cor e </a:t>
            </a:r>
            <a:r>
              <a:rPr lang="pt-BR" sz="1600" i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cores dominantes;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Comparação de diversos modelos utilizando MLFlow;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Modelos testados: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LogisticRegression, MultinomialNB, BernoulliNB, GaussianNB, SVC, LinearSVC, DecisionTreeClassifier, RandomForestClassifier;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Os modelos foram testados utilizando 3, 5 e 10 cores dominantes.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724F38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7145375" y="771200"/>
            <a:ext cx="1713600" cy="3646200"/>
          </a:xfrm>
          <a:prstGeom prst="rect">
            <a:avLst/>
          </a:prstGeom>
          <a:noFill/>
          <a:ln w="19050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l="1361" r="1371"/>
          <a:stretch/>
        </p:blipFill>
        <p:spPr>
          <a:xfrm>
            <a:off x="5233350" y="0"/>
            <a:ext cx="33354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/>
        </p:nvSpPr>
        <p:spPr>
          <a:xfrm>
            <a:off x="-6450" y="1889025"/>
            <a:ext cx="61428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rgbClr val="3C1E0F"/>
                </a:solidFill>
                <a:latin typeface="Krona One"/>
                <a:ea typeface="Krona One"/>
                <a:cs typeface="Krona One"/>
                <a:sym typeface="Krona One"/>
              </a:rPr>
              <a:t>MLFlow</a:t>
            </a:r>
            <a:endParaRPr sz="5000" b="1">
              <a:solidFill>
                <a:srgbClr val="3C1E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13" name="Google Shape;413;p50"/>
          <p:cNvCxnSpPr/>
          <p:nvPr/>
        </p:nvCxnSpPr>
        <p:spPr>
          <a:xfrm>
            <a:off x="2403300" y="1889035"/>
            <a:ext cx="1323300" cy="0"/>
          </a:xfrm>
          <a:prstGeom prst="straightConnector1">
            <a:avLst/>
          </a:prstGeom>
          <a:noFill/>
          <a:ln w="76200" cap="flat" cmpd="sng">
            <a:solidFill>
              <a:srgbClr val="3C1E0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l="6224" r="6233"/>
          <a:stretch/>
        </p:blipFill>
        <p:spPr>
          <a:xfrm>
            <a:off x="6251475" y="625"/>
            <a:ext cx="3001200" cy="51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/>
        </p:nvSpPr>
        <p:spPr>
          <a:xfrm>
            <a:off x="4323675" y="388850"/>
            <a:ext cx="44523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Versões dos modelos</a:t>
            </a:r>
            <a:endParaRPr sz="3200" b="1">
              <a:solidFill>
                <a:srgbClr val="000000"/>
              </a:solidFill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4323675" y="1082850"/>
            <a:ext cx="46197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258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v1: 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 cores dominantes, usado completamente;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v2: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5 cores dominantes, usando apenas a cor predita;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v3: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5 cores dominantes, usando apenas as três primeiras;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v4: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5 cores dominantes, removendo as informações do MST-E;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v5: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10 cores dominantes, usado completamente;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v6: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10 cores dominantes, removendo as informações do MST-E;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v7: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3 cores dominantes, usado completamente;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v8: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3 cores dominantes, usando apenas a cor predita;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ct val="1000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v9: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3 cores dominantes, removendo as informações do MST-E.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Melhor versão: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v7 (RandomForestClassifier);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Versão escolhida: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v9 (RandomForestClassifier) - já que ela não usa as informações do MST-E, prevenindo </a:t>
            </a:r>
            <a:r>
              <a:rPr lang="pt-BR" sz="1600" i="1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leaking</a:t>
            </a: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21" name="Google Shape;421;p51"/>
          <p:cNvSpPr/>
          <p:nvPr/>
        </p:nvSpPr>
        <p:spPr>
          <a:xfrm>
            <a:off x="413975" y="922675"/>
            <a:ext cx="1713600" cy="3646200"/>
          </a:xfrm>
          <a:prstGeom prst="rect">
            <a:avLst/>
          </a:prstGeom>
          <a:noFill/>
          <a:ln w="19050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7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/>
        </p:nvSpPr>
        <p:spPr>
          <a:xfrm>
            <a:off x="401050" y="412500"/>
            <a:ext cx="8298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Modelo escolhido</a:t>
            </a:r>
            <a:endParaRPr sz="3200" b="1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495175" y="1150950"/>
            <a:ext cx="3259800" cy="3538800"/>
          </a:xfrm>
          <a:prstGeom prst="rect">
            <a:avLst/>
          </a:prstGeom>
          <a:noFill/>
          <a:ln w="9525" cap="flat" cmpd="sng">
            <a:solidFill>
              <a:srgbClr val="724F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2"/>
          <p:cNvSpPr/>
          <p:nvPr/>
        </p:nvSpPr>
        <p:spPr>
          <a:xfrm>
            <a:off x="3840325" y="1150950"/>
            <a:ext cx="3259800" cy="3538800"/>
          </a:xfrm>
          <a:prstGeom prst="rect">
            <a:avLst/>
          </a:prstGeom>
          <a:noFill/>
          <a:ln w="9525" cap="flat" cmpd="sng">
            <a:solidFill>
              <a:srgbClr val="724F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l="6224" r="6233"/>
          <a:stretch/>
        </p:blipFill>
        <p:spPr>
          <a:xfrm>
            <a:off x="6142800" y="625"/>
            <a:ext cx="3001200" cy="51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/>
        </p:nvSpPr>
        <p:spPr>
          <a:xfrm>
            <a:off x="3840325" y="1162625"/>
            <a:ext cx="3259800" cy="3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bootstrap: True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oob_score: False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n_jobs: -1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random_state: 3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verbose: 0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warm_start: False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class_weight: None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ccp_alpha: 0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max_samples: None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495175" y="1156788"/>
            <a:ext cx="3259800" cy="3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24F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RandomForestClassifier</a:t>
            </a:r>
            <a:endParaRPr sz="1600">
              <a:solidFill>
                <a:srgbClr val="724F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n_estimators: 100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criterion: gini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max_depth: None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min_samples_split: 2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min_samples_leaf: 1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min_weight_fraction_lead: 0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max_features: 'sqrt'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max_feaf_nodes: None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min_impurity_decrease: 0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713225" y="387096"/>
            <a:ext cx="7717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 b="1">
                <a:solidFill>
                  <a:srgbClr val="562F0F"/>
                </a:solidFill>
                <a:latin typeface="Arapey"/>
                <a:ea typeface="Arapey"/>
                <a:cs typeface="Arapey"/>
                <a:sym typeface="Arapey"/>
              </a:rPr>
              <a:t>Processo</a:t>
            </a:r>
            <a:endParaRPr sz="3400" b="1" i="1">
              <a:solidFill>
                <a:srgbClr val="562F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6109713" y="1249188"/>
            <a:ext cx="1757922" cy="2954364"/>
            <a:chOff x="8355350" y="1242038"/>
            <a:chExt cx="1757922" cy="2954364"/>
          </a:xfrm>
        </p:grpSpPr>
        <p:sp>
          <p:nvSpPr>
            <p:cNvPr id="115" name="Google Shape;115;p16"/>
            <p:cNvSpPr/>
            <p:nvPr/>
          </p:nvSpPr>
          <p:spPr>
            <a:xfrm>
              <a:off x="8362472" y="3500701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" name="Google Shape;116;p16"/>
            <p:cNvPicPr preferRelativeResize="0"/>
            <p:nvPr/>
          </p:nvPicPr>
          <p:blipFill rotWithShape="1">
            <a:blip r:embed="rId3">
              <a:alphaModFix/>
            </a:blip>
            <a:srcRect t="6454" b="6445"/>
            <a:stretch/>
          </p:blipFill>
          <p:spPr>
            <a:xfrm>
              <a:off x="8364750" y="1261638"/>
              <a:ext cx="1746000" cy="228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6"/>
            <p:cNvSpPr txBox="1"/>
            <p:nvPr/>
          </p:nvSpPr>
          <p:spPr>
            <a:xfrm>
              <a:off x="8360372" y="3890030"/>
              <a:ext cx="17502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Aplicativo</a:t>
              </a:r>
              <a:endParaRPr sz="1200" i="1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8357672" y="3588278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06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8355350" y="1242038"/>
              <a:ext cx="1755600" cy="23007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1276362" y="1243400"/>
            <a:ext cx="1759350" cy="2989864"/>
            <a:chOff x="752525" y="1095925"/>
            <a:chExt cx="1759350" cy="2989864"/>
          </a:xfrm>
        </p:grpSpPr>
        <p:sp>
          <p:nvSpPr>
            <p:cNvPr id="121" name="Google Shape;121;p16"/>
            <p:cNvSpPr/>
            <p:nvPr/>
          </p:nvSpPr>
          <p:spPr>
            <a:xfrm>
              <a:off x="761075" y="3390089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Google Shape;122;p16"/>
            <p:cNvPicPr preferRelativeResize="0"/>
            <p:nvPr/>
          </p:nvPicPr>
          <p:blipFill rotWithShape="1">
            <a:blip r:embed="rId4">
              <a:alphaModFix/>
            </a:blip>
            <a:srcRect t="258" b="268"/>
            <a:stretch/>
          </p:blipFill>
          <p:spPr>
            <a:xfrm>
              <a:off x="756490" y="1108989"/>
              <a:ext cx="1755172" cy="230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6"/>
            <p:cNvSpPr txBox="1"/>
            <p:nvPr/>
          </p:nvSpPr>
          <p:spPr>
            <a:xfrm>
              <a:off x="758975" y="3779517"/>
              <a:ext cx="17502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Recomendador</a:t>
              </a:r>
              <a:endParaRPr sz="1200" i="1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752525" y="1095925"/>
              <a:ext cx="1755600" cy="23007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756275" y="3477765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04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3694134" y="1256464"/>
            <a:ext cx="1757157" cy="2976900"/>
            <a:chOff x="2713400" y="1108989"/>
            <a:chExt cx="1757157" cy="2976900"/>
          </a:xfrm>
        </p:grpSpPr>
        <p:sp>
          <p:nvSpPr>
            <p:cNvPr id="127" name="Google Shape;127;p16"/>
            <p:cNvSpPr/>
            <p:nvPr/>
          </p:nvSpPr>
          <p:spPr>
            <a:xfrm>
              <a:off x="2719757" y="3390189"/>
              <a:ext cx="1746000" cy="695700"/>
            </a:xfrm>
            <a:prstGeom prst="rect">
              <a:avLst/>
            </a:prstGeom>
            <a:noFill/>
            <a:ln w="9525" cap="flat" cmpd="sng">
              <a:solidFill>
                <a:srgbClr val="8A6E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" name="Google Shape;128;p16"/>
            <p:cNvPicPr preferRelativeResize="0"/>
            <p:nvPr/>
          </p:nvPicPr>
          <p:blipFill rotWithShape="1">
            <a:blip r:embed="rId5">
              <a:alphaModFix/>
            </a:blip>
            <a:srcRect t="6300" b="6309"/>
            <a:stretch/>
          </p:blipFill>
          <p:spPr>
            <a:xfrm>
              <a:off x="2715171" y="1108989"/>
              <a:ext cx="1755171" cy="230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2717657" y="3779517"/>
              <a:ext cx="17502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8A6E4E"/>
                  </a:solidFill>
                  <a:latin typeface="Lora"/>
                  <a:ea typeface="Lora"/>
                  <a:cs typeface="Lora"/>
                  <a:sym typeface="Lora"/>
                </a:rPr>
                <a:t>Back-end</a:t>
              </a:r>
              <a:endParaRPr sz="1200" i="1">
                <a:solidFill>
                  <a:srgbClr val="8A6E4E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713400" y="1109000"/>
              <a:ext cx="1755600" cy="2301300"/>
            </a:xfrm>
            <a:prstGeom prst="rect">
              <a:avLst/>
            </a:prstGeom>
            <a:solidFill>
              <a:srgbClr val="AC3900">
                <a:alpha val="38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2714957" y="3477765"/>
              <a:ext cx="1755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rgbClr val="8A6E4E"/>
                  </a:solidFill>
                  <a:latin typeface="Arapey"/>
                  <a:ea typeface="Arapey"/>
                  <a:cs typeface="Arapey"/>
                  <a:sym typeface="Arapey"/>
                </a:rPr>
                <a:t>05</a:t>
              </a:r>
              <a:endParaRPr sz="3000">
                <a:solidFill>
                  <a:srgbClr val="8A6E4E"/>
                </a:solidFill>
                <a:latin typeface="Arapey"/>
                <a:ea typeface="Arapey"/>
                <a:cs typeface="Arapey"/>
                <a:sym typeface="Arapey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Modelo escolhido</a:t>
            </a:r>
            <a:endParaRPr sz="32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425"/>
            <a:ext cx="4341675" cy="32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372" y="1135250"/>
            <a:ext cx="4670150" cy="35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/>
        </p:nvSpPr>
        <p:spPr>
          <a:xfrm>
            <a:off x="7620000" y="-76197"/>
            <a:ext cx="1525500" cy="1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Métricas</a:t>
            </a:r>
            <a:endParaRPr>
              <a:solidFill>
                <a:srgbClr val="724F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f1: 62,2%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accuracy: 62,3%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precision: 63,5%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recall: 62,3%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54"/>
          <p:cNvGraphicFramePr/>
          <p:nvPr/>
        </p:nvGraphicFramePr>
        <p:xfrm>
          <a:off x="4035575" y="41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{6D0074F3-4288-488D-A850-DBBBCC557F98}</a:tableStyleId>
              </a:tblPr>
              <a:tblGrid>
                <a:gridCol w="25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Variável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>
                          <a:solidFill>
                            <a:srgbClr val="FFFFFF"/>
                          </a:solidFill>
                          <a:latin typeface="Arapey"/>
                          <a:ea typeface="Arapey"/>
                          <a:cs typeface="Arapey"/>
                          <a:sym typeface="Arapey"/>
                        </a:rPr>
                        <a:t>Importância</a:t>
                      </a:r>
                      <a:endParaRPr sz="1600" b="1">
                        <a:solidFill>
                          <a:srgbClr val="FFFFFF"/>
                        </a:solidFill>
                        <a:latin typeface="Arapey"/>
                        <a:ea typeface="Arapey"/>
                        <a:cs typeface="Arapey"/>
                        <a:sym typeface="Arapey"/>
                      </a:endParaRPr>
                    </a:p>
                  </a:txBody>
                  <a:tcPr marL="28575" marR="28575" marT="19050" marB="19050" anchor="ctr">
                    <a:solidFill>
                      <a:srgbClr val="3C1E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dominant_3_rgb_red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9.76%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dominant_1_rgb_green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9.27%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dominant_1_rgb_blue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8.92%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dominant_3_rgb_green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8.47%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dominant_3_rgb_blue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8.28%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dominant_1_rgb_red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8.06%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dominant_3_percentage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7.78%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dominant_2_rgb_red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7.70%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dominant_1_percentage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7.65%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dominant_2_rgb_green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3C1E0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1E0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724F38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6.70%</a:t>
                      </a:r>
                      <a:endParaRPr>
                        <a:solidFill>
                          <a:srgbClr val="724F38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724F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24F3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46" name="Google Shape;446;p54"/>
          <p:cNvSpPr/>
          <p:nvPr/>
        </p:nvSpPr>
        <p:spPr>
          <a:xfrm>
            <a:off x="0" y="150"/>
            <a:ext cx="3224700" cy="51435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4"/>
          <p:cNvSpPr txBox="1"/>
          <p:nvPr/>
        </p:nvSpPr>
        <p:spPr>
          <a:xfrm>
            <a:off x="344850" y="1974900"/>
            <a:ext cx="25350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Relevância das Variáveis</a:t>
            </a:r>
            <a:endParaRPr sz="2600" b="1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95" y="1135249"/>
            <a:ext cx="4531718" cy="33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PCA</a:t>
            </a:r>
            <a:endParaRPr sz="3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38" y="1182225"/>
            <a:ext cx="4531701" cy="33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0" y="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0" y="4947602"/>
            <a:ext cx="9144000" cy="1959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/>
        </p:nvSpPr>
        <p:spPr>
          <a:xfrm>
            <a:off x="713225" y="2358200"/>
            <a:ext cx="3501900" cy="2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rgbClr val="562F0F"/>
                </a:solidFill>
                <a:latin typeface="Arapey"/>
                <a:ea typeface="Arapey"/>
                <a:cs typeface="Arapey"/>
                <a:sym typeface="Arapey"/>
              </a:rPr>
              <a:t>Back-end</a:t>
            </a:r>
            <a:endParaRPr sz="4000">
              <a:solidFill>
                <a:srgbClr val="562F0F"/>
              </a:solidFill>
              <a:latin typeface="Arapey"/>
              <a:ea typeface="Arapey"/>
              <a:cs typeface="Arapey"/>
              <a:sym typeface="Arape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>
              <a:solidFill>
                <a:srgbClr val="562F0F"/>
              </a:solidFill>
              <a:latin typeface="Arapey"/>
              <a:ea typeface="Arapey"/>
              <a:cs typeface="Arapey"/>
              <a:sym typeface="Arape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562F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62" name="Google Shape;462;p56"/>
          <p:cNvSpPr txBox="1"/>
          <p:nvPr/>
        </p:nvSpPr>
        <p:spPr>
          <a:xfrm>
            <a:off x="713225" y="1690260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05</a:t>
            </a:r>
            <a:endParaRPr sz="5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463" name="Google Shape;4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875" y="-1762562"/>
            <a:ext cx="5176575" cy="77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/>
          <p:nvPr/>
        </p:nvSpPr>
        <p:spPr>
          <a:xfrm>
            <a:off x="0" y="150"/>
            <a:ext cx="3224700" cy="51435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7"/>
          <p:cNvSpPr txBox="1"/>
          <p:nvPr/>
        </p:nvSpPr>
        <p:spPr>
          <a:xfrm>
            <a:off x="344850" y="1974900"/>
            <a:ext cx="25350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Arquitetura</a:t>
            </a:r>
            <a:endParaRPr sz="2600" b="1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5693513" y="2343236"/>
            <a:ext cx="777300" cy="777300"/>
          </a:xfrm>
          <a:prstGeom prst="ellipse">
            <a:avLst/>
          </a:prstGeom>
          <a:solidFill>
            <a:srgbClr val="AD6A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7"/>
          <p:cNvSpPr/>
          <p:nvPr/>
        </p:nvSpPr>
        <p:spPr>
          <a:xfrm>
            <a:off x="5693513" y="1260400"/>
            <a:ext cx="777300" cy="777300"/>
          </a:xfrm>
          <a:prstGeom prst="ellipse">
            <a:avLst/>
          </a:prstGeom>
          <a:solidFill>
            <a:srgbClr val="D7B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7"/>
          <p:cNvSpPr/>
          <p:nvPr/>
        </p:nvSpPr>
        <p:spPr>
          <a:xfrm>
            <a:off x="5693513" y="3403627"/>
            <a:ext cx="777300" cy="777300"/>
          </a:xfrm>
          <a:prstGeom prst="ellipse">
            <a:avLst/>
          </a:prstGeom>
          <a:solidFill>
            <a:srgbClr val="7E44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7"/>
          <p:cNvSpPr/>
          <p:nvPr/>
        </p:nvSpPr>
        <p:spPr>
          <a:xfrm>
            <a:off x="5693513" y="214824"/>
            <a:ext cx="777300" cy="777300"/>
          </a:xfrm>
          <a:prstGeom prst="ellipse">
            <a:avLst/>
          </a:prstGeom>
          <a:solidFill>
            <a:srgbClr val="F6ED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7"/>
          <p:cNvSpPr txBox="1"/>
          <p:nvPr/>
        </p:nvSpPr>
        <p:spPr>
          <a:xfrm>
            <a:off x="3301150" y="1570325"/>
            <a:ext cx="2246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Utilizando AWS S3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5" name="Google Shape;475;p57"/>
          <p:cNvSpPr txBox="1"/>
          <p:nvPr/>
        </p:nvSpPr>
        <p:spPr>
          <a:xfrm flipH="1">
            <a:off x="3301250" y="3706425"/>
            <a:ext cx="2246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Desenvolvida em Python utilizando FastAPI como framework, servida com AWS Lambda, API Gateway e Cloudfront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6" name="Google Shape;476;p57"/>
          <p:cNvSpPr txBox="1"/>
          <p:nvPr/>
        </p:nvSpPr>
        <p:spPr>
          <a:xfrm flipH="1">
            <a:off x="6505100" y="502275"/>
            <a:ext cx="22338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Postgres com AWS RDS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6505100" y="2907375"/>
            <a:ext cx="22338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Servido com AWS SageMaker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6514300" y="125175"/>
            <a:ext cx="20205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Banco de Dados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3376338" y="1193225"/>
            <a:ext cx="2171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Armazenamento</a:t>
            </a:r>
            <a:endParaRPr sz="21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3827250" y="3329325"/>
            <a:ext cx="1720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API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81" name="Google Shape;481;p57"/>
          <p:cNvSpPr txBox="1"/>
          <p:nvPr/>
        </p:nvSpPr>
        <p:spPr>
          <a:xfrm>
            <a:off x="6514300" y="2185075"/>
            <a:ext cx="21162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Recomendador de Bases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cxnSp>
        <p:nvCxnSpPr>
          <p:cNvPr id="482" name="Google Shape;482;p57"/>
          <p:cNvCxnSpPr>
            <a:stCxn id="473" idx="4"/>
            <a:endCxn id="471" idx="0"/>
          </p:cNvCxnSpPr>
          <p:nvPr/>
        </p:nvCxnSpPr>
        <p:spPr>
          <a:xfrm>
            <a:off x="6082163" y="992124"/>
            <a:ext cx="0" cy="2682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57"/>
          <p:cNvCxnSpPr>
            <a:stCxn id="471" idx="4"/>
            <a:endCxn id="470" idx="0"/>
          </p:cNvCxnSpPr>
          <p:nvPr/>
        </p:nvCxnSpPr>
        <p:spPr>
          <a:xfrm>
            <a:off x="6082163" y="2037700"/>
            <a:ext cx="0" cy="3054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57"/>
          <p:cNvCxnSpPr>
            <a:stCxn id="470" idx="4"/>
            <a:endCxn id="472" idx="0"/>
          </p:cNvCxnSpPr>
          <p:nvPr/>
        </p:nvCxnSpPr>
        <p:spPr>
          <a:xfrm>
            <a:off x="6082163" y="3120536"/>
            <a:ext cx="0" cy="2832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57"/>
          <p:cNvSpPr txBox="1"/>
          <p:nvPr/>
        </p:nvSpPr>
        <p:spPr>
          <a:xfrm>
            <a:off x="5788475" y="2400900"/>
            <a:ext cx="45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💄</a:t>
            </a:r>
            <a:endParaRPr sz="3100"/>
          </a:p>
        </p:txBody>
      </p:sp>
      <p:sp>
        <p:nvSpPr>
          <p:cNvPr id="486" name="Google Shape;486;p57"/>
          <p:cNvSpPr txBox="1"/>
          <p:nvPr/>
        </p:nvSpPr>
        <p:spPr>
          <a:xfrm>
            <a:off x="5825525" y="296900"/>
            <a:ext cx="513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🎲</a:t>
            </a:r>
            <a:endParaRPr sz="2700"/>
          </a:p>
        </p:txBody>
      </p:sp>
      <p:sp>
        <p:nvSpPr>
          <p:cNvPr id="487" name="Google Shape;487;p57"/>
          <p:cNvSpPr txBox="1"/>
          <p:nvPr/>
        </p:nvSpPr>
        <p:spPr>
          <a:xfrm>
            <a:off x="5739450" y="3461550"/>
            <a:ext cx="67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⚙️</a:t>
            </a:r>
            <a:endParaRPr sz="3000"/>
          </a:p>
        </p:txBody>
      </p:sp>
      <p:sp>
        <p:nvSpPr>
          <p:cNvPr id="488" name="Google Shape;488;p57"/>
          <p:cNvSpPr txBox="1"/>
          <p:nvPr/>
        </p:nvSpPr>
        <p:spPr>
          <a:xfrm>
            <a:off x="5825525" y="1370075"/>
            <a:ext cx="513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>
                <a:solidFill>
                  <a:schemeClr val="dk1"/>
                </a:solidFill>
              </a:rPr>
              <a:t>🗄️</a:t>
            </a:r>
            <a:endParaRPr sz="2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/>
          <p:nvPr/>
        </p:nvSpPr>
        <p:spPr>
          <a:xfrm>
            <a:off x="155925" y="161025"/>
            <a:ext cx="5097300" cy="26529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8"/>
          <p:cNvSpPr txBox="1"/>
          <p:nvPr/>
        </p:nvSpPr>
        <p:spPr>
          <a:xfrm>
            <a:off x="499600" y="1034850"/>
            <a:ext cx="41262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Aplicativo</a:t>
            </a:r>
            <a:endParaRPr sz="5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3884688" y="392152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06</a:t>
            </a:r>
            <a:endParaRPr sz="6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 l="-1220" t="32850" r="1219" b="28415"/>
          <a:stretch/>
        </p:blipFill>
        <p:spPr>
          <a:xfrm>
            <a:off x="3884700" y="2081900"/>
            <a:ext cx="5269463" cy="306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/>
          <p:nvPr/>
        </p:nvSpPr>
        <p:spPr>
          <a:xfrm>
            <a:off x="0" y="150"/>
            <a:ext cx="3224700" cy="5143500"/>
          </a:xfrm>
          <a:prstGeom prst="rect">
            <a:avLst/>
          </a:prstGeom>
          <a:solidFill>
            <a:srgbClr val="3C1E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9"/>
          <p:cNvSpPr txBox="1"/>
          <p:nvPr/>
        </p:nvSpPr>
        <p:spPr>
          <a:xfrm>
            <a:off x="344850" y="1974900"/>
            <a:ext cx="25350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Processo de desenvolvimento</a:t>
            </a:r>
            <a:endParaRPr sz="2600" b="1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503" name="Google Shape;503;p59"/>
          <p:cNvSpPr/>
          <p:nvPr/>
        </p:nvSpPr>
        <p:spPr>
          <a:xfrm>
            <a:off x="5693513" y="2648036"/>
            <a:ext cx="777300" cy="777300"/>
          </a:xfrm>
          <a:prstGeom prst="ellipse">
            <a:avLst/>
          </a:prstGeom>
          <a:solidFill>
            <a:srgbClr val="AD6A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9"/>
          <p:cNvSpPr/>
          <p:nvPr/>
        </p:nvSpPr>
        <p:spPr>
          <a:xfrm>
            <a:off x="5693513" y="1565200"/>
            <a:ext cx="777300" cy="777300"/>
          </a:xfrm>
          <a:prstGeom prst="ellipse">
            <a:avLst/>
          </a:prstGeom>
          <a:solidFill>
            <a:srgbClr val="D7BD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9"/>
          <p:cNvSpPr/>
          <p:nvPr/>
        </p:nvSpPr>
        <p:spPr>
          <a:xfrm>
            <a:off x="5693513" y="3708427"/>
            <a:ext cx="777300" cy="777300"/>
          </a:xfrm>
          <a:prstGeom prst="ellipse">
            <a:avLst/>
          </a:prstGeom>
          <a:solidFill>
            <a:srgbClr val="7E44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9"/>
          <p:cNvSpPr/>
          <p:nvPr/>
        </p:nvSpPr>
        <p:spPr>
          <a:xfrm>
            <a:off x="5693513" y="519624"/>
            <a:ext cx="777300" cy="777300"/>
          </a:xfrm>
          <a:prstGeom prst="ellipse">
            <a:avLst/>
          </a:prstGeom>
          <a:solidFill>
            <a:srgbClr val="F6ED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9"/>
          <p:cNvSpPr txBox="1"/>
          <p:nvPr/>
        </p:nvSpPr>
        <p:spPr>
          <a:xfrm>
            <a:off x="3301150" y="1875125"/>
            <a:ext cx="2246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Criar o design da interface do aplicativo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 flipH="1">
            <a:off x="3301250" y="4011225"/>
            <a:ext cx="22467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Integração do modelo e processamento dos dados a interface do aplicativo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9" name="Google Shape;509;p59"/>
          <p:cNvSpPr txBox="1"/>
          <p:nvPr/>
        </p:nvSpPr>
        <p:spPr>
          <a:xfrm flipH="1">
            <a:off x="6505100" y="807075"/>
            <a:ext cx="22338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Entender a finalidade e funções do produto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6517900" y="2866975"/>
            <a:ext cx="22338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"/>
                <a:ea typeface="Barlow"/>
                <a:cs typeface="Barlow"/>
                <a:sym typeface="Barlow"/>
              </a:rPr>
              <a:t>Construção de interfaces de usuário interativas e responsivas em Flutter</a:t>
            </a:r>
            <a:endParaRPr>
              <a:solidFill>
                <a:srgbClr val="724F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6514300" y="429975"/>
            <a:ext cx="1606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Mapeamento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512" name="Google Shape;512;p59"/>
          <p:cNvSpPr txBox="1"/>
          <p:nvPr/>
        </p:nvSpPr>
        <p:spPr>
          <a:xfrm>
            <a:off x="3827250" y="1498025"/>
            <a:ext cx="1720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Figma</a:t>
            </a:r>
            <a:endParaRPr sz="21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3827250" y="3634125"/>
            <a:ext cx="1720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Back-end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6514300" y="2489875"/>
            <a:ext cx="1606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Front-end</a:t>
            </a:r>
            <a:endParaRPr sz="2000" b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cxnSp>
        <p:nvCxnSpPr>
          <p:cNvPr id="515" name="Google Shape;515;p59"/>
          <p:cNvCxnSpPr>
            <a:stCxn id="506" idx="4"/>
            <a:endCxn id="504" idx="0"/>
          </p:cNvCxnSpPr>
          <p:nvPr/>
        </p:nvCxnSpPr>
        <p:spPr>
          <a:xfrm>
            <a:off x="6082163" y="1296924"/>
            <a:ext cx="0" cy="2682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59"/>
          <p:cNvCxnSpPr>
            <a:stCxn id="504" idx="4"/>
            <a:endCxn id="503" idx="0"/>
          </p:cNvCxnSpPr>
          <p:nvPr/>
        </p:nvCxnSpPr>
        <p:spPr>
          <a:xfrm>
            <a:off x="6082163" y="2342500"/>
            <a:ext cx="0" cy="3054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59"/>
          <p:cNvCxnSpPr>
            <a:stCxn id="503" idx="4"/>
            <a:endCxn id="505" idx="0"/>
          </p:cNvCxnSpPr>
          <p:nvPr/>
        </p:nvCxnSpPr>
        <p:spPr>
          <a:xfrm>
            <a:off x="6082163" y="3425336"/>
            <a:ext cx="0" cy="283200"/>
          </a:xfrm>
          <a:prstGeom prst="straightConnector1">
            <a:avLst/>
          </a:prstGeom>
          <a:noFill/>
          <a:ln w="28575" cap="flat" cmpd="sng">
            <a:solidFill>
              <a:srgbClr val="A07E5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8" name="Google Shape;5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25" y="1727150"/>
            <a:ext cx="453300" cy="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9"/>
          <p:cNvSpPr txBox="1"/>
          <p:nvPr/>
        </p:nvSpPr>
        <p:spPr>
          <a:xfrm>
            <a:off x="5788475" y="2705700"/>
            <a:ext cx="45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📲</a:t>
            </a:r>
            <a:endParaRPr sz="3100"/>
          </a:p>
        </p:txBody>
      </p:sp>
      <p:sp>
        <p:nvSpPr>
          <p:cNvPr id="520" name="Google Shape;520;p59"/>
          <p:cNvSpPr txBox="1"/>
          <p:nvPr/>
        </p:nvSpPr>
        <p:spPr>
          <a:xfrm>
            <a:off x="5825525" y="601700"/>
            <a:ext cx="513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✏️</a:t>
            </a:r>
            <a:endParaRPr sz="2700"/>
          </a:p>
        </p:txBody>
      </p:sp>
      <p:sp>
        <p:nvSpPr>
          <p:cNvPr id="521" name="Google Shape;521;p59"/>
          <p:cNvSpPr txBox="1"/>
          <p:nvPr/>
        </p:nvSpPr>
        <p:spPr>
          <a:xfrm>
            <a:off x="5739450" y="3766350"/>
            <a:ext cx="67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⚙️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/>
        </p:nvSpPr>
        <p:spPr>
          <a:xfrm>
            <a:off x="3000300" y="1281375"/>
            <a:ext cx="61428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3C1E0F"/>
                </a:solidFill>
                <a:latin typeface="Krona One"/>
                <a:ea typeface="Krona One"/>
                <a:cs typeface="Krona One"/>
                <a:sym typeface="Krona One"/>
              </a:rPr>
              <a:t>Protótipo </a:t>
            </a:r>
            <a:endParaRPr sz="4800" b="1">
              <a:solidFill>
                <a:srgbClr val="3C1E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527" name="Google Shape;527;p60"/>
          <p:cNvCxnSpPr/>
          <p:nvPr/>
        </p:nvCxnSpPr>
        <p:spPr>
          <a:xfrm>
            <a:off x="5194350" y="1224910"/>
            <a:ext cx="1323300" cy="0"/>
          </a:xfrm>
          <a:prstGeom prst="straightConnector1">
            <a:avLst/>
          </a:prstGeom>
          <a:noFill/>
          <a:ln w="76200" cap="flat" cmpd="sng">
            <a:solidFill>
              <a:srgbClr val="3C1E0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8" name="Google Shape;528;p60"/>
          <p:cNvPicPr preferRelativeResize="0"/>
          <p:nvPr/>
        </p:nvPicPr>
        <p:blipFill rotWithShape="1">
          <a:blip r:embed="rId3">
            <a:alphaModFix/>
          </a:blip>
          <a:srcRect l="6224" r="6233"/>
          <a:stretch/>
        </p:blipFill>
        <p:spPr>
          <a:xfrm>
            <a:off x="0" y="625"/>
            <a:ext cx="3001200" cy="51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837" y="2466800"/>
            <a:ext cx="2245725" cy="2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1"/>
          <p:cNvPicPr preferRelativeResize="0"/>
          <p:nvPr/>
        </p:nvPicPr>
        <p:blipFill rotWithShape="1">
          <a:blip r:embed="rId3">
            <a:alphaModFix/>
          </a:blip>
          <a:srcRect t="7161" b="7170"/>
          <a:stretch/>
        </p:blipFill>
        <p:spPr>
          <a:xfrm>
            <a:off x="0" y="-762000"/>
            <a:ext cx="9143998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1"/>
          <p:cNvSpPr txBox="1"/>
          <p:nvPr/>
        </p:nvSpPr>
        <p:spPr>
          <a:xfrm>
            <a:off x="0" y="3941064"/>
            <a:ext cx="5687700" cy="475500"/>
          </a:xfrm>
          <a:prstGeom prst="rect">
            <a:avLst/>
          </a:prstGeom>
          <a:solidFill>
            <a:srgbClr val="AC3900">
              <a:alpha val="50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Recomendador de Base</a:t>
            </a:r>
            <a:endParaRPr sz="2200" b="1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/>
          <p:nvPr/>
        </p:nvSpPr>
        <p:spPr>
          <a:xfrm>
            <a:off x="388050" y="253950"/>
            <a:ext cx="7062600" cy="4635600"/>
          </a:xfrm>
          <a:prstGeom prst="rect">
            <a:avLst/>
          </a:prstGeom>
          <a:noFill/>
          <a:ln w="19050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2"/>
          <p:cNvSpPr txBox="1"/>
          <p:nvPr/>
        </p:nvSpPr>
        <p:spPr>
          <a:xfrm>
            <a:off x="721925" y="2031338"/>
            <a:ext cx="42099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Obrigada!</a:t>
            </a:r>
            <a:endParaRPr sz="8000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542" name="Google Shape;542;p62"/>
          <p:cNvSpPr txBox="1"/>
          <p:nvPr/>
        </p:nvSpPr>
        <p:spPr>
          <a:xfrm>
            <a:off x="2663375" y="4332100"/>
            <a:ext cx="2335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E4405"/>
                </a:solidFill>
                <a:latin typeface="Macondo"/>
                <a:ea typeface="Macondo"/>
                <a:cs typeface="Macondo"/>
                <a:sym typeface="Macondo"/>
              </a:rPr>
              <a:t>time zuri :)</a:t>
            </a:r>
            <a:endParaRPr>
              <a:solidFill>
                <a:srgbClr val="7E4405"/>
              </a:solidFill>
              <a:latin typeface="Macondo"/>
              <a:ea typeface="Macondo"/>
              <a:cs typeface="Macondo"/>
              <a:sym typeface="Macondo"/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 rotWithShape="1">
          <a:blip r:embed="rId3">
            <a:alphaModFix/>
          </a:blip>
          <a:srcRect b="15110"/>
          <a:stretch/>
        </p:blipFill>
        <p:spPr>
          <a:xfrm>
            <a:off x="5100175" y="377650"/>
            <a:ext cx="3553751" cy="436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5389825" y="2235750"/>
            <a:ext cx="34140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Entendimento de negócio</a:t>
            </a:r>
            <a:endParaRPr sz="45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444254" y="1530815"/>
            <a:ext cx="969600" cy="626400"/>
          </a:xfrm>
          <a:prstGeom prst="rect">
            <a:avLst/>
          </a:prstGeom>
          <a:noFill/>
          <a:ln w="9525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01</a:t>
            </a:r>
            <a:endParaRPr sz="6000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t="3341" b="3331"/>
          <a:stretch/>
        </p:blipFill>
        <p:spPr>
          <a:xfrm>
            <a:off x="11" y="-281275"/>
            <a:ext cx="4943063" cy="69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4572000" y="502125"/>
            <a:ext cx="42417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Indústria de beleza</a:t>
            </a:r>
            <a:endParaRPr sz="3400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491575" y="1617450"/>
            <a:ext cx="4241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 mercado global de maquiagem foi avaliado em US$ 39,58 bilhões em 2022 e deve atingir uma avaliação de US$ 41,49 bilhões em 2023;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acordo com a Forbes, o Brasil é o quarto maior mercado de beleza e cuidados pessoais do mundo, abrangendo uma fatia de 45,8% de toda a América Latina;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290425" y="1297150"/>
            <a:ext cx="1713600" cy="3646200"/>
          </a:xfrm>
          <a:prstGeom prst="rect">
            <a:avLst/>
          </a:prstGeom>
          <a:noFill/>
          <a:ln w="19050" cap="flat" cmpd="sng">
            <a:solidFill>
              <a:srgbClr val="3C1E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l="4162" r="4153"/>
          <a:stretch/>
        </p:blipFill>
        <p:spPr>
          <a:xfrm>
            <a:off x="796250" y="-110075"/>
            <a:ext cx="3277549" cy="536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7145375" y="771200"/>
            <a:ext cx="1713600" cy="3646200"/>
          </a:xfrm>
          <a:prstGeom prst="rect">
            <a:avLst/>
          </a:prstGeom>
          <a:noFill/>
          <a:ln w="19050" cap="flat" cmpd="sng">
            <a:solidFill>
              <a:srgbClr val="8A6E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41625" y="888700"/>
            <a:ext cx="47718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Motivação para a escolha do tema</a:t>
            </a:r>
            <a:endParaRPr sz="3200" b="1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90575" y="1478150"/>
            <a:ext cx="46728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Pessoas negras têm problemas há anos com encontrar bons produtos de beleza;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Falta de representatividade;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Produtos com preços altos;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24F38"/>
              </a:buClr>
              <a:buSzPts val="1600"/>
              <a:buFont typeface="Barlow Semi Condensed"/>
              <a:buChar char="●"/>
            </a:pPr>
            <a:r>
              <a:rPr lang="pt-BR" sz="1600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Dificuldade para encontrar produtos de qualidade.</a:t>
            </a: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6690" r="20354"/>
          <a:stretch/>
        </p:blipFill>
        <p:spPr>
          <a:xfrm>
            <a:off x="5429125" y="-62275"/>
            <a:ext cx="3001200" cy="51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3359925" y="266475"/>
            <a:ext cx="5238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</a:rPr>
              <a:t>Problemas, segundo pesquisa da </a:t>
            </a:r>
            <a:r>
              <a:rPr lang="pt-BR" sz="3000" b="1" u="sng">
                <a:solidFill>
                  <a:srgbClr val="3C1E0F"/>
                </a:solidFill>
                <a:latin typeface="Arapey"/>
                <a:ea typeface="Arapey"/>
                <a:cs typeface="Arapey"/>
                <a:sym typeface="Arape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 Paper</a:t>
            </a:r>
            <a:endParaRPr sz="3000" b="1" i="1">
              <a:solidFill>
                <a:srgbClr val="3C1E0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603430" y="1785175"/>
            <a:ext cx="51321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70% das mulheres negras entrevistadas estão insatisfeitas com o mercado de beleza;</a:t>
            </a:r>
            <a:endParaRPr sz="1100"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l="6224" r="6233"/>
          <a:stretch/>
        </p:blipFill>
        <p:spPr>
          <a:xfrm>
            <a:off x="-50725" y="-76475"/>
            <a:ext cx="3096925" cy="53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3603425" y="2354367"/>
            <a:ext cx="51027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46% das entrevistadas, um dos principais problemas na hora de comprar a maquiagem é a cor, que dificilmente é compatível com suas peles; 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3583826" y="3231358"/>
            <a:ext cx="5132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57% das entrevistadas revelaram que compram ou já precisaram comprar mais de um tom de base para misturá-los e chegar à sua cor;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593628" y="3925650"/>
            <a:ext cx="51321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24F3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95% das mulheres entrevistadas sofrem com a desinformação no momento da compra.</a:t>
            </a:r>
            <a:endParaRPr>
              <a:solidFill>
                <a:srgbClr val="724F3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39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/>
        </p:nvSpPr>
        <p:spPr>
          <a:xfrm>
            <a:off x="2391900" y="778650"/>
            <a:ext cx="4360200" cy="8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z u r i</a:t>
            </a:r>
            <a:endParaRPr sz="5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630800" y="1798350"/>
            <a:ext cx="58824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3F3F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Zuri é uma marca inovadora que celebra a beleza das pessoas negras e pardas, promovendo autoestima e orgulho cultural. Além disso, é um aplicativo de rede social e marketplace de maquiagem com produtos selecionados cuidadosamente por nossa curadoria. A Zuri é uma comunidade que conecta empreendedoras e consumidoras, celebrando a herança cultural e a autenticidade em todos os tons de pele. </a:t>
            </a:r>
            <a:endParaRPr sz="1800">
              <a:solidFill>
                <a:srgbClr val="3524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1388</Words>
  <Application>Microsoft Macintosh PowerPoint</Application>
  <PresentationFormat>Apresentação na tela (16:9)</PresentationFormat>
  <Paragraphs>288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63" baseType="lpstr">
      <vt:lpstr>Barlow</vt:lpstr>
      <vt:lpstr>Arapey</vt:lpstr>
      <vt:lpstr>Caveat</vt:lpstr>
      <vt:lpstr>Open Sans Light</vt:lpstr>
      <vt:lpstr>Krona One</vt:lpstr>
      <vt:lpstr>Lora</vt:lpstr>
      <vt:lpstr>Barlow Semi Condensed SemiBold</vt:lpstr>
      <vt:lpstr>DM Sans</vt:lpstr>
      <vt:lpstr>Macondo</vt:lpstr>
      <vt:lpstr>Barlow SemiBold</vt:lpstr>
      <vt:lpstr>Arial</vt:lpstr>
      <vt:lpstr>Barlow Semi Condensed Medium</vt:lpstr>
      <vt:lpstr>Barlow Semi Condensed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Cruelty-free</vt:lpstr>
      <vt:lpstr>Apresentação do PowerPoint</vt:lpstr>
      <vt:lpstr>Tons</vt:lpstr>
      <vt:lpstr>Apresentação do PowerPoint</vt:lpstr>
      <vt:lpstr>Preço</vt:lpstr>
      <vt:lpstr>Apresentação do PowerPoint</vt:lpstr>
      <vt:lpstr>MST</vt:lpstr>
      <vt:lpstr>Apresentação do PowerPoint</vt:lpstr>
      <vt:lpstr>Nível de tom</vt:lpstr>
      <vt:lpstr>Nível de tom</vt:lpstr>
      <vt:lpstr>Nível de tom</vt:lpstr>
      <vt:lpstr>Apresentação do PowerPoint</vt:lpstr>
      <vt:lpstr>Apresentação do PowerPoint</vt:lpstr>
      <vt:lpstr>Marcas mais vendidas no Brasil</vt:lpstr>
      <vt:lpstr>Apresentação do PowerPoint</vt:lpstr>
      <vt:lpstr>Marcas mais vendidas no Brasil</vt:lpstr>
      <vt:lpstr>Preço das marcas com mais tons médios e escuros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escolhido</vt:lpstr>
      <vt:lpstr>Apresentação do PowerPoint</vt:lpstr>
      <vt:lpstr>PCA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Joao Victor Porto</cp:lastModifiedBy>
  <cp:revision>3</cp:revision>
  <dcterms:modified xsi:type="dcterms:W3CDTF">2023-11-27T13:04:03Z</dcterms:modified>
</cp:coreProperties>
</file>